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3"/>
  </p:handoutMasterIdLst>
  <p:sldIdLst>
    <p:sldId id="262" r:id="rId2"/>
    <p:sldId id="257" r:id="rId3"/>
    <p:sldId id="263" r:id="rId4"/>
    <p:sldId id="282" r:id="rId5"/>
    <p:sldId id="264" r:id="rId6"/>
    <p:sldId id="272" r:id="rId7"/>
    <p:sldId id="266" r:id="rId8"/>
    <p:sldId id="276" r:id="rId9"/>
    <p:sldId id="267" r:id="rId10"/>
    <p:sldId id="280" r:id="rId11"/>
    <p:sldId id="281" r:id="rId12"/>
  </p:sldIdLst>
  <p:sldSz cx="9144000" cy="6858000" type="screen4x3"/>
  <p:notesSz cx="6807200" cy="99393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EE69BD-9D84-4B88-864B-500BF06031B0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920B0C-DD33-4C71-B542-A9AE7BDFEE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84674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14179-8EF4-4F6C-ACD7-0E4946D72A1D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9A02F-B187-40AB-B128-B1BC66F433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8706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14179-8EF4-4F6C-ACD7-0E4946D72A1D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9A02F-B187-40AB-B128-B1BC66F433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2694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14179-8EF4-4F6C-ACD7-0E4946D72A1D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9A02F-B187-40AB-B128-B1BC66F433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903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14179-8EF4-4F6C-ACD7-0E4946D72A1D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9A02F-B187-40AB-B128-B1BC66F433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6766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14179-8EF4-4F6C-ACD7-0E4946D72A1D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9A02F-B187-40AB-B128-B1BC66F433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6941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14179-8EF4-4F6C-ACD7-0E4946D72A1D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9A02F-B187-40AB-B128-B1BC66F433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7641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14179-8EF4-4F6C-ACD7-0E4946D72A1D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9A02F-B187-40AB-B128-B1BC66F433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6906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14179-8EF4-4F6C-ACD7-0E4946D72A1D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9A02F-B187-40AB-B128-B1BC66F433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8590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14179-8EF4-4F6C-ACD7-0E4946D72A1D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9A02F-B187-40AB-B128-B1BC66F433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8220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14179-8EF4-4F6C-ACD7-0E4946D72A1D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9A02F-B187-40AB-B128-B1BC66F433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3534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14179-8EF4-4F6C-ACD7-0E4946D72A1D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9A02F-B187-40AB-B128-B1BC66F433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5217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414179-8EF4-4F6C-ACD7-0E4946D72A1D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9A02F-B187-40AB-B128-B1BC66F433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3662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yandex.ru/u/68be9cc4068ff0fd9c9c210d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ый треугольник 22"/>
          <p:cNvSpPr/>
          <p:nvPr/>
        </p:nvSpPr>
        <p:spPr>
          <a:xfrm>
            <a:off x="0" y="5924552"/>
            <a:ext cx="7956376" cy="933449"/>
          </a:xfrm>
          <a:prstGeom prst="rtTriangle">
            <a:avLst/>
          </a:prstGeom>
          <a:solidFill>
            <a:srgbClr val="EB5E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396" tIns="51198" rIns="102396" bIns="51198" spcCol="0" rtlCol="0" anchor="ctr"/>
          <a:lstStyle/>
          <a:p>
            <a:pPr algn="ctr"/>
            <a:endParaRPr lang="ru-RU"/>
          </a:p>
        </p:txBody>
      </p:sp>
      <p:sp>
        <p:nvSpPr>
          <p:cNvPr id="22" name="Прямоугольный треугольник 21"/>
          <p:cNvSpPr/>
          <p:nvPr/>
        </p:nvSpPr>
        <p:spPr>
          <a:xfrm flipH="1">
            <a:off x="3491880" y="5924552"/>
            <a:ext cx="5652120" cy="933449"/>
          </a:xfrm>
          <a:prstGeom prst="rtTriangle">
            <a:avLst/>
          </a:prstGeom>
          <a:solidFill>
            <a:srgbClr val="373C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396" tIns="51198" rIns="102396" bIns="51198" spcCol="0" rtlCol="0" anchor="ctr"/>
          <a:lstStyle/>
          <a:p>
            <a:pPr algn="ctr"/>
            <a:endParaRPr lang="ru-RU"/>
          </a:p>
        </p:txBody>
      </p:sp>
      <p:pic>
        <p:nvPicPr>
          <p:cNvPr id="18" name="Рисунок 17">
            <a:extLst>
              <a:ext uri="{FF2B5EF4-FFF2-40B4-BE49-F238E27FC236}">
                <a16:creationId xmlns="" xmlns:a16="http://schemas.microsoft.com/office/drawing/2014/main" id="{B0F7FDC0-A50E-4801-B312-ADA3F478235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366119"/>
            <a:ext cx="2952328" cy="748770"/>
          </a:xfrm>
          <a:prstGeom prst="rect">
            <a:avLst/>
          </a:prstGeom>
        </p:spPr>
      </p:pic>
      <p:pic>
        <p:nvPicPr>
          <p:cNvPr id="2" name="Picture 2" descr="C:\Users\magpo\OneDrive\Рабочий стол\КОНКУРСЫ\2025\метод.команда енг\WhatsApp Image 2025-08-27 at 14.44.42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700808"/>
            <a:ext cx="4662518" cy="373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Рисунок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-13121"/>
            <a:ext cx="3736826" cy="11280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79454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ый треугольник 22"/>
          <p:cNvSpPr/>
          <p:nvPr/>
        </p:nvSpPr>
        <p:spPr>
          <a:xfrm>
            <a:off x="0" y="5924552"/>
            <a:ext cx="7956376" cy="933449"/>
          </a:xfrm>
          <a:prstGeom prst="rtTriangle">
            <a:avLst/>
          </a:prstGeom>
          <a:solidFill>
            <a:srgbClr val="EB5E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396" tIns="51198" rIns="102396" bIns="51198" spcCol="0" rtlCol="0" anchor="ctr"/>
          <a:lstStyle/>
          <a:p>
            <a:pPr algn="ctr"/>
            <a:endParaRPr lang="ru-RU"/>
          </a:p>
        </p:txBody>
      </p:sp>
      <p:sp>
        <p:nvSpPr>
          <p:cNvPr id="22" name="Прямоугольный треугольник 21"/>
          <p:cNvSpPr/>
          <p:nvPr/>
        </p:nvSpPr>
        <p:spPr>
          <a:xfrm flipH="1">
            <a:off x="3491880" y="5924552"/>
            <a:ext cx="5652120" cy="933449"/>
          </a:xfrm>
          <a:prstGeom prst="rtTriangle">
            <a:avLst/>
          </a:prstGeom>
          <a:solidFill>
            <a:srgbClr val="373C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396" tIns="51198" rIns="102396" bIns="51198" spcCol="0" rtlCol="0" anchor="ctr"/>
          <a:lstStyle/>
          <a:p>
            <a:pPr algn="ctr"/>
            <a:endParaRPr lang="ru-RU"/>
          </a:p>
        </p:txBody>
      </p:sp>
      <p:pic>
        <p:nvPicPr>
          <p:cNvPr id="18" name="Рисунок 17">
            <a:extLst>
              <a:ext uri="{FF2B5EF4-FFF2-40B4-BE49-F238E27FC236}">
                <a16:creationId xmlns="" xmlns:a16="http://schemas.microsoft.com/office/drawing/2014/main" id="{B0F7FDC0-A50E-4801-B312-ADA3F478235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16632"/>
            <a:ext cx="2520280" cy="6391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71512" y="1196752"/>
            <a:ext cx="878497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002060"/>
                </a:solidFill>
              </a:rPr>
              <a:t>Заявка оформляется по ссылке </a:t>
            </a:r>
            <a:r>
              <a:rPr lang="ru-RU" sz="2800" dirty="0">
                <a:hlinkClick r:id="rId3"/>
              </a:rPr>
              <a:t>https://forms.yandex.ru/u/68be9cc4068ff0fd9c9c210d</a:t>
            </a:r>
            <a:r>
              <a:rPr lang="ru-RU" sz="2800" dirty="0" smtClean="0">
                <a:hlinkClick r:id="rId3"/>
              </a:rPr>
              <a:t>/</a:t>
            </a:r>
            <a:r>
              <a:rPr lang="ru-RU" sz="2800" dirty="0" smtClean="0"/>
              <a:t> </a:t>
            </a:r>
            <a:endParaRPr lang="ru-RU" sz="2800" dirty="0"/>
          </a:p>
        </p:txBody>
      </p:sp>
      <p:pic>
        <p:nvPicPr>
          <p:cNvPr id="1026" name="Picture 2" descr="C:\Users\magpo\Downloads\qr-cod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6498" y="2348880"/>
            <a:ext cx="3281685" cy="3204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-13121"/>
            <a:ext cx="3736826" cy="11280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91131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ый треугольник 22"/>
          <p:cNvSpPr/>
          <p:nvPr/>
        </p:nvSpPr>
        <p:spPr>
          <a:xfrm>
            <a:off x="0" y="5924552"/>
            <a:ext cx="7956376" cy="933449"/>
          </a:xfrm>
          <a:prstGeom prst="rtTriangle">
            <a:avLst/>
          </a:prstGeom>
          <a:solidFill>
            <a:srgbClr val="EB5E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396" tIns="51198" rIns="102396" bIns="51198" spcCol="0" rtlCol="0" anchor="ctr"/>
          <a:lstStyle/>
          <a:p>
            <a:pPr algn="ctr"/>
            <a:endParaRPr lang="ru-RU"/>
          </a:p>
        </p:txBody>
      </p:sp>
      <p:sp>
        <p:nvSpPr>
          <p:cNvPr id="22" name="Прямоугольный треугольник 21"/>
          <p:cNvSpPr/>
          <p:nvPr/>
        </p:nvSpPr>
        <p:spPr>
          <a:xfrm flipH="1">
            <a:off x="3491880" y="5924552"/>
            <a:ext cx="5652120" cy="933449"/>
          </a:xfrm>
          <a:prstGeom prst="rtTriangle">
            <a:avLst/>
          </a:prstGeom>
          <a:solidFill>
            <a:srgbClr val="373C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396" tIns="51198" rIns="102396" bIns="51198" spcCol="0" rtlCol="0" anchor="ctr"/>
          <a:lstStyle/>
          <a:p>
            <a:pPr algn="ctr"/>
            <a:endParaRPr lang="ru-RU"/>
          </a:p>
        </p:txBody>
      </p:sp>
      <p:pic>
        <p:nvPicPr>
          <p:cNvPr id="18" name="Рисунок 17">
            <a:extLst>
              <a:ext uri="{FF2B5EF4-FFF2-40B4-BE49-F238E27FC236}">
                <a16:creationId xmlns="" xmlns:a16="http://schemas.microsoft.com/office/drawing/2014/main" id="{B0F7FDC0-A50E-4801-B312-ADA3F478235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33542"/>
            <a:ext cx="2520280" cy="63919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51520" y="1997839"/>
            <a:ext cx="8496944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Bahnschrift Light SemiCondensed" panose="020B0502040204020203" pitchFamily="34" charset="0"/>
              </a:rPr>
              <a:t>Контактное лицо по организационным вопросам</a:t>
            </a:r>
            <a:r>
              <a:rPr lang="ru-RU" sz="2800" b="1" dirty="0" smtClean="0">
                <a:solidFill>
                  <a:srgbClr val="002060"/>
                </a:solidFill>
                <a:latin typeface="Bahnschrift Light SemiCondensed" panose="020B0502040204020203" pitchFamily="34" charset="0"/>
              </a:rPr>
              <a:t>:</a:t>
            </a:r>
          </a:p>
          <a:p>
            <a:pPr algn="ctr"/>
            <a:endParaRPr lang="ru-RU" b="1" dirty="0">
              <a:solidFill>
                <a:srgbClr val="002060"/>
              </a:solidFill>
              <a:latin typeface="Bahnschrift Light SemiCondensed" panose="020B0502040204020203" pitchFamily="34" charset="0"/>
            </a:endParaRPr>
          </a:p>
          <a:p>
            <a:pPr algn="ctr"/>
            <a:r>
              <a:rPr lang="ru-RU" sz="3200" b="1" dirty="0">
                <a:solidFill>
                  <a:srgbClr val="002060"/>
                </a:solidFill>
                <a:latin typeface="Bahnschrift Light SemiCondensed" panose="020B0502040204020203" pitchFamily="34" charset="0"/>
              </a:rPr>
              <a:t>Сафиуллина Ильнара Исрафиловна, </a:t>
            </a:r>
            <a:endParaRPr lang="ru-RU" sz="3200" b="1" dirty="0" smtClean="0">
              <a:solidFill>
                <a:srgbClr val="002060"/>
              </a:solidFill>
              <a:latin typeface="Bahnschrift Light SemiCondensed" panose="020B0502040204020203" pitchFamily="34" charset="0"/>
            </a:endParaRPr>
          </a:p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Bahnschrift Light SemiCondensed" panose="020B0502040204020203" pitchFamily="34" charset="0"/>
              </a:rPr>
              <a:t>преподаватель </a:t>
            </a:r>
            <a:r>
              <a:rPr lang="ru-RU" sz="2000" b="1" dirty="0">
                <a:solidFill>
                  <a:srgbClr val="002060"/>
                </a:solidFill>
                <a:latin typeface="Bahnschrift Light SemiCondensed" panose="020B0502040204020203" pitchFamily="34" charset="0"/>
              </a:rPr>
              <a:t>ЦНППМПР, </a:t>
            </a:r>
          </a:p>
          <a:p>
            <a:pPr algn="ctr"/>
            <a:r>
              <a:rPr lang="ru-RU" sz="2000" b="1" dirty="0">
                <a:solidFill>
                  <a:srgbClr val="002060"/>
                </a:solidFill>
                <a:latin typeface="Bahnschrift Light SemiCondensed" panose="020B0502040204020203" pitchFamily="34" charset="0"/>
              </a:rPr>
              <a:t>тел.: +7 917 791-96-53</a:t>
            </a:r>
            <a:r>
              <a:rPr lang="ru-RU" sz="2000" b="1" dirty="0" smtClean="0">
                <a:solidFill>
                  <a:srgbClr val="002060"/>
                </a:solidFill>
                <a:latin typeface="Bahnschrift Light SemiCondensed" panose="020B0502040204020203" pitchFamily="34" charset="0"/>
              </a:rPr>
              <a:t>;</a:t>
            </a:r>
          </a:p>
          <a:p>
            <a:pPr algn="ctr"/>
            <a:endParaRPr lang="ru-RU" sz="2000" b="1" dirty="0">
              <a:solidFill>
                <a:srgbClr val="002060"/>
              </a:solidFill>
              <a:latin typeface="Bahnschrift Light SemiCondensed" panose="020B0502040204020203" pitchFamily="34" charset="0"/>
            </a:endParaRPr>
          </a:p>
          <a:p>
            <a:pPr algn="ctr"/>
            <a:r>
              <a:rPr lang="ru-RU" sz="3200" b="1" dirty="0">
                <a:solidFill>
                  <a:srgbClr val="002060"/>
                </a:solidFill>
                <a:latin typeface="Bahnschrift Light SemiCondensed" panose="020B0502040204020203" pitchFamily="34" charset="0"/>
              </a:rPr>
              <a:t>Бережная Светлана Геннадьевна, </a:t>
            </a:r>
            <a:endParaRPr lang="ru-RU" sz="3200" b="1" dirty="0" smtClean="0">
              <a:solidFill>
                <a:srgbClr val="002060"/>
              </a:solidFill>
              <a:latin typeface="Bahnschrift Light SemiCondensed" panose="020B0502040204020203" pitchFamily="34" charset="0"/>
            </a:endParaRPr>
          </a:p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Bahnschrift Light SemiCondensed" panose="020B0502040204020203" pitchFamily="34" charset="0"/>
              </a:rPr>
              <a:t>руководитель </a:t>
            </a:r>
            <a:r>
              <a:rPr lang="ru-RU" sz="2000" b="1" dirty="0">
                <a:solidFill>
                  <a:srgbClr val="002060"/>
                </a:solidFill>
                <a:latin typeface="Bahnschrift Light SemiCondensed" panose="020B0502040204020203" pitchFamily="34" charset="0"/>
              </a:rPr>
              <a:t>центра исследований и разработок в сфере качества ИНПО «Вектор развития» БГПУ </a:t>
            </a:r>
            <a:r>
              <a:rPr lang="ru-RU" sz="2000" b="1" dirty="0" err="1">
                <a:solidFill>
                  <a:srgbClr val="002060"/>
                </a:solidFill>
                <a:latin typeface="Bahnschrift Light SemiCondensed" panose="020B0502040204020203" pitchFamily="34" charset="0"/>
              </a:rPr>
              <a:t>им.М.Акмуллы</a:t>
            </a:r>
            <a:r>
              <a:rPr lang="ru-RU" sz="2000" b="1" dirty="0">
                <a:solidFill>
                  <a:srgbClr val="002060"/>
                </a:solidFill>
                <a:latin typeface="Bahnschrift Light SemiCondensed" panose="020B0502040204020203" pitchFamily="34" charset="0"/>
              </a:rPr>
              <a:t>, </a:t>
            </a:r>
            <a:endParaRPr lang="ru-RU" sz="2000" b="1" dirty="0" smtClean="0">
              <a:solidFill>
                <a:srgbClr val="002060"/>
              </a:solidFill>
              <a:latin typeface="Bahnschrift Light SemiCondensed" panose="020B0502040204020203" pitchFamily="34" charset="0"/>
            </a:endParaRPr>
          </a:p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Bahnschrift Light SemiCondensed" panose="020B0502040204020203" pitchFamily="34" charset="0"/>
              </a:rPr>
              <a:t>тел</a:t>
            </a:r>
            <a:r>
              <a:rPr lang="ru-RU" sz="2000" b="1" dirty="0">
                <a:solidFill>
                  <a:srgbClr val="002060"/>
                </a:solidFill>
                <a:latin typeface="Bahnschrift Light SemiCondensed" panose="020B0502040204020203" pitchFamily="34" charset="0"/>
              </a:rPr>
              <a:t>.: +7 962 519-99-74.</a:t>
            </a:r>
          </a:p>
        </p:txBody>
      </p:sp>
      <p:pic>
        <p:nvPicPr>
          <p:cNvPr id="7" name="Рисунок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9882"/>
            <a:ext cx="3736826" cy="11280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1498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magpo\OneDrive\Рабочий стол\КОНКУРСЫ\2025\метод.команда енг\WhatsApp Image 2025-08-27 at 14.44.42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700808"/>
            <a:ext cx="4662518" cy="373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Прямоугольный треугольник 22"/>
          <p:cNvSpPr/>
          <p:nvPr/>
        </p:nvSpPr>
        <p:spPr>
          <a:xfrm>
            <a:off x="0" y="5924552"/>
            <a:ext cx="7956376" cy="933449"/>
          </a:xfrm>
          <a:prstGeom prst="rtTriangle">
            <a:avLst/>
          </a:prstGeom>
          <a:solidFill>
            <a:srgbClr val="EB5E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396" tIns="51198" rIns="102396" bIns="51198" spcCol="0" rtlCol="0" anchor="ctr"/>
          <a:lstStyle/>
          <a:p>
            <a:pPr algn="ctr"/>
            <a:endParaRPr lang="ru-RU"/>
          </a:p>
        </p:txBody>
      </p:sp>
      <p:sp>
        <p:nvSpPr>
          <p:cNvPr id="22" name="Прямоугольный треугольник 21"/>
          <p:cNvSpPr/>
          <p:nvPr/>
        </p:nvSpPr>
        <p:spPr>
          <a:xfrm flipH="1">
            <a:off x="3491880" y="5924552"/>
            <a:ext cx="5652120" cy="933449"/>
          </a:xfrm>
          <a:prstGeom prst="rtTriangle">
            <a:avLst/>
          </a:prstGeom>
          <a:solidFill>
            <a:srgbClr val="373C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396" tIns="51198" rIns="102396" bIns="51198" spcCol="0" rtlCol="0" anchor="ctr"/>
          <a:lstStyle/>
          <a:p>
            <a:pPr algn="ctr"/>
            <a:endParaRPr lang="ru-RU"/>
          </a:p>
        </p:txBody>
      </p:sp>
      <p:pic>
        <p:nvPicPr>
          <p:cNvPr id="18" name="Рисунок 17">
            <a:extLst>
              <a:ext uri="{FF2B5EF4-FFF2-40B4-BE49-F238E27FC236}">
                <a16:creationId xmlns="" xmlns:a16="http://schemas.microsoft.com/office/drawing/2014/main" id="{B0F7FDC0-A50E-4801-B312-ADA3F478235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00969"/>
            <a:ext cx="2520280" cy="6391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51520" y="1916832"/>
            <a:ext cx="842493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Цель конкурса 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– выявление, поддержка и распространение лучших муниципальных практик научно – методического сопровождения педагогических работников в Республики Башкортостан.</a:t>
            </a:r>
          </a:p>
        </p:txBody>
      </p:sp>
      <p:pic>
        <p:nvPicPr>
          <p:cNvPr id="7" name="Рисунок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-13121"/>
            <a:ext cx="3736826" cy="11280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7026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magpo\OneDrive\Рабочий стол\КОНКУРСЫ\2025\метод.команда енг\WhatsApp Image 2025-08-27 at 14.44.42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700808"/>
            <a:ext cx="4662518" cy="373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Прямоугольный треугольник 22"/>
          <p:cNvSpPr/>
          <p:nvPr/>
        </p:nvSpPr>
        <p:spPr>
          <a:xfrm>
            <a:off x="0" y="5924552"/>
            <a:ext cx="7956376" cy="933449"/>
          </a:xfrm>
          <a:prstGeom prst="rtTriangle">
            <a:avLst/>
          </a:prstGeom>
          <a:solidFill>
            <a:srgbClr val="EB5E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396" tIns="51198" rIns="102396" bIns="51198" spcCol="0" rtlCol="0" anchor="ctr"/>
          <a:lstStyle/>
          <a:p>
            <a:pPr algn="ctr"/>
            <a:endParaRPr lang="ru-RU"/>
          </a:p>
        </p:txBody>
      </p:sp>
      <p:sp>
        <p:nvSpPr>
          <p:cNvPr id="22" name="Прямоугольный треугольник 21"/>
          <p:cNvSpPr/>
          <p:nvPr/>
        </p:nvSpPr>
        <p:spPr>
          <a:xfrm flipH="1">
            <a:off x="3491880" y="5924552"/>
            <a:ext cx="5652120" cy="933449"/>
          </a:xfrm>
          <a:prstGeom prst="rtTriangle">
            <a:avLst/>
          </a:prstGeom>
          <a:solidFill>
            <a:srgbClr val="373C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396" tIns="51198" rIns="102396" bIns="51198" spcCol="0" rtlCol="0" anchor="ctr"/>
          <a:lstStyle/>
          <a:p>
            <a:pPr algn="ctr"/>
            <a:endParaRPr lang="ru-RU"/>
          </a:p>
        </p:txBody>
      </p:sp>
      <p:pic>
        <p:nvPicPr>
          <p:cNvPr id="18" name="Рисунок 17">
            <a:extLst>
              <a:ext uri="{FF2B5EF4-FFF2-40B4-BE49-F238E27FC236}">
                <a16:creationId xmlns="" xmlns:a16="http://schemas.microsoft.com/office/drawing/2014/main" id="{B0F7FDC0-A50E-4801-B312-ADA3F478235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28105"/>
            <a:ext cx="2520280" cy="6391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39552" y="1484784"/>
            <a:ext cx="820891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Задача конкурса:</a:t>
            </a:r>
          </a:p>
          <a:p>
            <a:pPr algn="just"/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	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выявление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высококвалифицированных, творчески работающих специалистов, осуществляющих деятельность по развитию профессионального мастерства педагогических работников;</a:t>
            </a:r>
          </a:p>
          <a:p>
            <a:pPr algn="just"/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	создание условий для обмена опытом командной работы по научно – методического сопровождения педагогических работников, развитие творческой инициативы и повышение профессионального мастерства;</a:t>
            </a:r>
          </a:p>
          <a:p>
            <a:pPr algn="just"/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	повышение престижа и профессионального имиджа математического и естественно-научного образования.</a:t>
            </a:r>
          </a:p>
        </p:txBody>
      </p:sp>
      <p:pic>
        <p:nvPicPr>
          <p:cNvPr id="7" name="Рисунок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-13121"/>
            <a:ext cx="3736826" cy="11280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18921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Users\magpo\OneDrive\Рабочий стол\КОНКУРСЫ\2025\метод.команда енг\WhatsApp Image 2025-08-27 at 14.44.42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700808"/>
            <a:ext cx="4662518" cy="373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Прямоугольный треугольник 22"/>
          <p:cNvSpPr/>
          <p:nvPr/>
        </p:nvSpPr>
        <p:spPr>
          <a:xfrm>
            <a:off x="0" y="5924552"/>
            <a:ext cx="7956376" cy="933449"/>
          </a:xfrm>
          <a:prstGeom prst="rtTriangle">
            <a:avLst/>
          </a:prstGeom>
          <a:solidFill>
            <a:srgbClr val="EB5E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396" tIns="51198" rIns="102396" bIns="51198" spcCol="0" rtlCol="0" anchor="ctr"/>
          <a:lstStyle/>
          <a:p>
            <a:pPr algn="ctr"/>
            <a:endParaRPr lang="ru-RU"/>
          </a:p>
        </p:txBody>
      </p:sp>
      <p:sp>
        <p:nvSpPr>
          <p:cNvPr id="22" name="Прямоугольный треугольник 21"/>
          <p:cNvSpPr/>
          <p:nvPr/>
        </p:nvSpPr>
        <p:spPr>
          <a:xfrm flipH="1">
            <a:off x="3491880" y="5924552"/>
            <a:ext cx="5652120" cy="933449"/>
          </a:xfrm>
          <a:prstGeom prst="rtTriangle">
            <a:avLst/>
          </a:prstGeom>
          <a:solidFill>
            <a:srgbClr val="373C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396" tIns="51198" rIns="102396" bIns="51198" spcCol="0" rtlCol="0" anchor="ctr"/>
          <a:lstStyle/>
          <a:p>
            <a:pPr algn="ctr"/>
            <a:endParaRPr lang="ru-RU"/>
          </a:p>
        </p:txBody>
      </p:sp>
      <p:pic>
        <p:nvPicPr>
          <p:cNvPr id="18" name="Рисунок 17">
            <a:extLst>
              <a:ext uri="{FF2B5EF4-FFF2-40B4-BE49-F238E27FC236}">
                <a16:creationId xmlns="" xmlns:a16="http://schemas.microsoft.com/office/drawing/2014/main" id="{B0F7FDC0-A50E-4801-B312-ADA3F478235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9805"/>
            <a:ext cx="3024336" cy="767033"/>
          </a:xfrm>
          <a:prstGeom prst="rect">
            <a:avLst/>
          </a:prstGeom>
        </p:spPr>
      </p:pic>
      <p:pic>
        <p:nvPicPr>
          <p:cNvPr id="7" name="Рисунок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-13121"/>
            <a:ext cx="3736826" cy="112801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782960" y="1404239"/>
            <a:ext cx="774948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Bahnschrift" panose="020B0502040204020203" pitchFamily="34" charset="0"/>
              </a:rPr>
              <a:t>Для участия в Конкурсе от каждого муниципалитета приглашаются команды (не более одной), состоящие из 5 участников. </a:t>
            </a:r>
            <a:endParaRPr lang="ru-RU" sz="2400" b="1" dirty="0" smtClean="0">
              <a:solidFill>
                <a:schemeClr val="tx2">
                  <a:lumMod val="75000"/>
                </a:schemeClr>
              </a:solidFill>
              <a:latin typeface="Bahnschrift" panose="020B0502040204020203" pitchFamily="34" charset="0"/>
            </a:endParaRPr>
          </a:p>
          <a:p>
            <a:pPr algn="just"/>
            <a:endParaRPr lang="ru-RU" sz="2400" b="1" dirty="0" smtClean="0">
              <a:solidFill>
                <a:schemeClr val="tx2">
                  <a:lumMod val="75000"/>
                </a:schemeClr>
              </a:solidFill>
              <a:latin typeface="Bahnschrift" panose="020B0502040204020203" pitchFamily="34" charset="0"/>
            </a:endParaRPr>
          </a:p>
          <a:p>
            <a:pPr algn="just"/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Bahnschrift" panose="020B0502040204020203" pitchFamily="34" charset="0"/>
              </a:rPr>
              <a:t>В состав команды входят муниципальные методисты отдела образования НИМЦ, ИМЦ курирующие математическое и естественно-научное образование, региональный методический актив, руководители РМО/ГМО, ШМО по учебным предметам математика, информатика, биология, физика и химия.</a:t>
            </a:r>
          </a:p>
        </p:txBody>
      </p:sp>
    </p:spTree>
    <p:extLst>
      <p:ext uri="{BB962C8B-B14F-4D97-AF65-F5344CB8AC3E}">
        <p14:creationId xmlns:p14="http://schemas.microsoft.com/office/powerpoint/2010/main" val="2993954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magpo\OneDrive\Рабочий стол\КОНКУРСЫ\2025\метод.команда енг\WhatsApp Image 2025-08-27 at 14.44.42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700808"/>
            <a:ext cx="4662518" cy="373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Прямоугольный треугольник 22"/>
          <p:cNvSpPr/>
          <p:nvPr/>
        </p:nvSpPr>
        <p:spPr>
          <a:xfrm>
            <a:off x="0" y="5924552"/>
            <a:ext cx="7956376" cy="933449"/>
          </a:xfrm>
          <a:prstGeom prst="rtTriangle">
            <a:avLst/>
          </a:prstGeom>
          <a:solidFill>
            <a:srgbClr val="EB5E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396" tIns="51198" rIns="102396" bIns="51198" spcCol="0" rtlCol="0" anchor="ctr"/>
          <a:lstStyle/>
          <a:p>
            <a:pPr algn="ctr"/>
            <a:endParaRPr lang="ru-RU"/>
          </a:p>
        </p:txBody>
      </p:sp>
      <p:sp>
        <p:nvSpPr>
          <p:cNvPr id="22" name="Прямоугольный треугольник 21"/>
          <p:cNvSpPr/>
          <p:nvPr/>
        </p:nvSpPr>
        <p:spPr>
          <a:xfrm flipH="1">
            <a:off x="3491880" y="5924552"/>
            <a:ext cx="5652120" cy="933449"/>
          </a:xfrm>
          <a:prstGeom prst="rtTriangle">
            <a:avLst/>
          </a:prstGeom>
          <a:solidFill>
            <a:srgbClr val="373C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396" tIns="51198" rIns="102396" bIns="51198" spcCol="0" rtlCol="0" anchor="ctr"/>
          <a:lstStyle/>
          <a:p>
            <a:pPr algn="ctr"/>
            <a:endParaRPr lang="ru-RU"/>
          </a:p>
        </p:txBody>
      </p:sp>
      <p:pic>
        <p:nvPicPr>
          <p:cNvPr id="18" name="Рисунок 17">
            <a:extLst>
              <a:ext uri="{FF2B5EF4-FFF2-40B4-BE49-F238E27FC236}">
                <a16:creationId xmlns="" xmlns:a16="http://schemas.microsoft.com/office/drawing/2014/main" id="{B0F7FDC0-A50E-4801-B312-ADA3F478235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89806"/>
            <a:ext cx="2520280" cy="6391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362392" y="1556792"/>
            <a:ext cx="856895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Конкурс проходит в три этапа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:</a:t>
            </a:r>
          </a:p>
          <a:p>
            <a:pPr algn="ctr"/>
            <a:endParaRPr lang="ru-RU" sz="2800" b="1" dirty="0" smtClean="0">
              <a:solidFill>
                <a:schemeClr val="tx2">
                  <a:lumMod val="75000"/>
                </a:schemeClr>
              </a:solidFill>
              <a:latin typeface="Bahnschrift SemiCondensed" panose="020B0502040204020203" pitchFamily="34" charset="0"/>
            </a:endParaRPr>
          </a:p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I 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этап</a:t>
            </a:r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: диагностический (заочный) 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–</a:t>
            </a:r>
          </a:p>
          <a:p>
            <a:pPr algn="ctr"/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 </a:t>
            </a:r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д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о </a:t>
            </a:r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30 сентября 2025 года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.</a:t>
            </a:r>
          </a:p>
          <a:p>
            <a:endParaRPr lang="ru-RU" sz="2800" dirty="0">
              <a:solidFill>
                <a:schemeClr val="tx2">
                  <a:lumMod val="75000"/>
                </a:schemeClr>
              </a:solidFill>
              <a:latin typeface="Bahnschrift SemiCondensed" panose="020B0502040204020203" pitchFamily="34" charset="0"/>
            </a:endParaRPr>
          </a:p>
          <a:p>
            <a:pPr algn="ctr"/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II этап</a:t>
            </a:r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: отборочный (очный) - 22 октября 2025 года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.</a:t>
            </a:r>
          </a:p>
          <a:p>
            <a:pPr algn="ctr"/>
            <a:endParaRPr lang="ru-RU" sz="2800" dirty="0">
              <a:solidFill>
                <a:schemeClr val="tx2">
                  <a:lumMod val="75000"/>
                </a:schemeClr>
              </a:solidFill>
              <a:latin typeface="Bahnschrift SemiCondensed" panose="020B0502040204020203" pitchFamily="34" charset="0"/>
            </a:endParaRPr>
          </a:p>
          <a:p>
            <a:pPr algn="ctr"/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III этап</a:t>
            </a:r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: финальный (очный) – 23 октября 2025 года.</a:t>
            </a:r>
          </a:p>
        </p:txBody>
      </p:sp>
      <p:pic>
        <p:nvPicPr>
          <p:cNvPr id="7" name="Рисунок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2691" y="116632"/>
            <a:ext cx="3736826" cy="11280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38681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magpo\OneDrive\Рабочий стол\КОНКУРСЫ\2025\метод.команда енг\WhatsApp Image 2025-08-27 at 14.44.42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700808"/>
            <a:ext cx="4662518" cy="373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Прямоугольный треугольник 22"/>
          <p:cNvSpPr/>
          <p:nvPr/>
        </p:nvSpPr>
        <p:spPr>
          <a:xfrm>
            <a:off x="0" y="5924552"/>
            <a:ext cx="7956376" cy="933449"/>
          </a:xfrm>
          <a:prstGeom prst="rtTriangle">
            <a:avLst/>
          </a:prstGeom>
          <a:solidFill>
            <a:srgbClr val="EB5E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396" tIns="51198" rIns="102396" bIns="51198" spcCol="0" rtlCol="0" anchor="ctr"/>
          <a:lstStyle/>
          <a:p>
            <a:pPr algn="ctr"/>
            <a:endParaRPr lang="ru-RU"/>
          </a:p>
        </p:txBody>
      </p:sp>
      <p:sp>
        <p:nvSpPr>
          <p:cNvPr id="22" name="Прямоугольный треугольник 21"/>
          <p:cNvSpPr/>
          <p:nvPr/>
        </p:nvSpPr>
        <p:spPr>
          <a:xfrm flipH="1">
            <a:off x="3491880" y="5924552"/>
            <a:ext cx="5652120" cy="933449"/>
          </a:xfrm>
          <a:prstGeom prst="rtTriangle">
            <a:avLst/>
          </a:prstGeom>
          <a:solidFill>
            <a:srgbClr val="373C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396" tIns="51198" rIns="102396" bIns="51198" spcCol="0" rtlCol="0" anchor="ctr"/>
          <a:lstStyle/>
          <a:p>
            <a:pPr algn="ctr"/>
            <a:endParaRPr lang="ru-RU"/>
          </a:p>
        </p:txBody>
      </p:sp>
      <p:pic>
        <p:nvPicPr>
          <p:cNvPr id="18" name="Рисунок 17">
            <a:extLst>
              <a:ext uri="{FF2B5EF4-FFF2-40B4-BE49-F238E27FC236}">
                <a16:creationId xmlns="" xmlns:a16="http://schemas.microsoft.com/office/drawing/2014/main" id="{B0F7FDC0-A50E-4801-B312-ADA3F478235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89806"/>
            <a:ext cx="2520280" cy="6391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467544" y="1028343"/>
            <a:ext cx="828092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Bahnschrift SemiBold SemiConden" panose="020B0502040204020203" pitchFamily="34" charset="0"/>
              </a:rPr>
              <a:t>I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Bahnschrift SemiBold SemiConden" panose="020B0502040204020203" pitchFamily="34" charset="0"/>
              </a:rPr>
              <a:t>этап Диагностический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Bahnschrift SemiBold SemiConden" panose="020B0502040204020203" pitchFamily="34" charset="0"/>
              </a:rPr>
              <a:t>этап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Bahnschrift SemiBold SemiConden" panose="020B0502040204020203" pitchFamily="34" charset="0"/>
              </a:rPr>
              <a:t>.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Bahnschrift SemiBold SemiConden" panose="020B0502040204020203" pitchFamily="34" charset="0"/>
            </a:endParaRPr>
          </a:p>
          <a:p>
            <a:pPr algn="just"/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Bahnschrift SemiBold SemiConden" panose="020B0502040204020203" pitchFamily="34" charset="0"/>
              </a:rPr>
              <a:t>Формат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Bahnschrift SemiBold SemiConden" panose="020B0502040204020203" pitchFamily="34" charset="0"/>
              </a:rPr>
              <a:t>конкурсного испытания направлен на прохождение участниками Конкурса диагностики на оценку уровня сформированности организационно-управленческих и экспертных компетенций на базе электронной платформы ФГБОУ ВО  БГПУ </a:t>
            </a:r>
            <a:r>
              <a:rPr lang="ru-RU" sz="2400" dirty="0" err="1">
                <a:solidFill>
                  <a:schemeClr val="tx2">
                    <a:lumMod val="75000"/>
                  </a:schemeClr>
                </a:solidFill>
                <a:latin typeface="Bahnschrift SemiBold SemiConden" panose="020B0502040204020203" pitchFamily="34" charset="0"/>
              </a:rPr>
              <a:t>им.М.Акмуллы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Bahnschrift SemiBold SemiConden" panose="020B0502040204020203" pitchFamily="34" charset="0"/>
              </a:rPr>
              <a:t> </a:t>
            </a:r>
            <a:r>
              <a:rPr lang="ru-RU" sz="2400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Bahnschrift SemiBold SemiConden" panose="020B0502040204020203" pitchFamily="34" charset="0"/>
              </a:rPr>
              <a:t>iom.bspu.ru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Bahnschrift SemiBold SemiConden" panose="020B0502040204020203" pitchFamily="34" charset="0"/>
              </a:rPr>
              <a:t>. </a:t>
            </a:r>
            <a:endParaRPr lang="ru-RU" sz="2400" dirty="0" smtClean="0">
              <a:solidFill>
                <a:schemeClr val="tx2">
                  <a:lumMod val="75000"/>
                </a:schemeClr>
              </a:solidFill>
              <a:latin typeface="Bahnschrift SemiBold SemiConden" panose="020B0502040204020203" pitchFamily="34" charset="0"/>
            </a:endParaRPr>
          </a:p>
          <a:p>
            <a:pPr algn="just"/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Bahnschrift SemiBold SemiConden" panose="020B0502040204020203" pitchFamily="34" charset="0"/>
              </a:rPr>
              <a:t>Диагностическое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Bahnschrift SemiBold SemiConden" panose="020B0502040204020203" pitchFamily="34" charset="0"/>
              </a:rPr>
              <a:t>тестирование для участников конкурса включает два блока оценки </a:t>
            </a:r>
            <a:endParaRPr lang="ru-RU" sz="2400" dirty="0" smtClean="0">
              <a:solidFill>
                <a:schemeClr val="tx2">
                  <a:lumMod val="75000"/>
                </a:schemeClr>
              </a:solidFill>
              <a:latin typeface="Bahnschrift SemiBold SemiConden" panose="020B0502040204020203" pitchFamily="34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Bahnschrift SemiBold SemiConden" panose="020B0502040204020203" pitchFamily="34" charset="0"/>
              </a:rPr>
              <a:t>организационно-управленческих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Bahnschrift SemiBold SemiConden" panose="020B0502040204020203" pitchFamily="34" charset="0"/>
              </a:rPr>
              <a:t>компетенции (14 вопросов) </a:t>
            </a:r>
          </a:p>
          <a:p>
            <a:pPr marL="285750" indent="-285750" algn="just">
              <a:buFontTx/>
              <a:buChar char="-"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Bahnschrift SemiBold SemiConden" panose="020B0502040204020203" pitchFamily="34" charset="0"/>
              </a:rPr>
              <a:t>экспертных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Bahnschrift SemiBold SemiConden" panose="020B0502040204020203" pitchFamily="34" charset="0"/>
              </a:rPr>
              <a:t>компетенции (8 вопросов).</a:t>
            </a:r>
          </a:p>
          <a:p>
            <a:endParaRPr lang="ru-RU" sz="2400" dirty="0">
              <a:solidFill>
                <a:schemeClr val="tx2">
                  <a:lumMod val="75000"/>
                </a:schemeClr>
              </a:solidFill>
              <a:latin typeface="Bahnschrift SemiBold SemiConden" panose="020B0502040204020203" pitchFamily="34" charset="0"/>
            </a:endParaRPr>
          </a:p>
          <a:p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Bahnschrift SemiBold SemiConden" panose="020B0502040204020203" pitchFamily="34" charset="0"/>
              </a:rPr>
              <a:t>Регламент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Bahnschrift SemiBold SemiConden" panose="020B0502040204020203" pitchFamily="34" charset="0"/>
              </a:rPr>
              <a:t>конкурсного испытания - 180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Bahnschrift SemiBold SemiConden" panose="020B0502040204020203" pitchFamily="34" charset="0"/>
              </a:rPr>
              <a:t>минут.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Bahnschrift SemiBold SemiConden" panose="020B0502040204020203" pitchFamily="34" charset="0"/>
            </a:endParaRPr>
          </a:p>
          <a:p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Bahnschrift SemiBold SemiConden" panose="020B0502040204020203" pitchFamily="34" charset="0"/>
              </a:rPr>
              <a:t>Максимальный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Bahnschrift SemiBold SemiConden" panose="020B0502040204020203" pitchFamily="34" charset="0"/>
              </a:rPr>
              <a:t>балл за конкурсное испытание – 42 балла. </a:t>
            </a:r>
          </a:p>
        </p:txBody>
      </p:sp>
      <p:pic>
        <p:nvPicPr>
          <p:cNvPr id="7" name="Рисунок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-13121"/>
            <a:ext cx="3736826" cy="11280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41682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magpo\OneDrive\Рабочий стол\КОНКУРСЫ\2025\метод.команда енг\WhatsApp Image 2025-08-27 at 14.44.42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700808"/>
            <a:ext cx="4662518" cy="373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Прямоугольный треугольник 22"/>
          <p:cNvSpPr/>
          <p:nvPr/>
        </p:nvSpPr>
        <p:spPr>
          <a:xfrm>
            <a:off x="0" y="5924552"/>
            <a:ext cx="7956376" cy="933449"/>
          </a:xfrm>
          <a:prstGeom prst="rtTriangle">
            <a:avLst/>
          </a:prstGeom>
          <a:solidFill>
            <a:srgbClr val="EB5E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396" tIns="51198" rIns="102396" bIns="51198" spcCol="0" rtlCol="0" anchor="ctr"/>
          <a:lstStyle/>
          <a:p>
            <a:pPr algn="ctr"/>
            <a:endParaRPr lang="ru-RU"/>
          </a:p>
        </p:txBody>
      </p:sp>
      <p:sp>
        <p:nvSpPr>
          <p:cNvPr id="22" name="Прямоугольный треугольник 21"/>
          <p:cNvSpPr/>
          <p:nvPr/>
        </p:nvSpPr>
        <p:spPr>
          <a:xfrm flipH="1">
            <a:off x="3491880" y="5924552"/>
            <a:ext cx="5652120" cy="933449"/>
          </a:xfrm>
          <a:prstGeom prst="rtTriangle">
            <a:avLst/>
          </a:prstGeom>
          <a:solidFill>
            <a:srgbClr val="373C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396" tIns="51198" rIns="102396" bIns="51198" spcCol="0" rtlCol="0" anchor="ctr"/>
          <a:lstStyle/>
          <a:p>
            <a:pPr algn="ctr"/>
            <a:endParaRPr lang="ru-RU"/>
          </a:p>
        </p:txBody>
      </p:sp>
      <p:pic>
        <p:nvPicPr>
          <p:cNvPr id="18" name="Рисунок 17">
            <a:extLst>
              <a:ext uri="{FF2B5EF4-FFF2-40B4-BE49-F238E27FC236}">
                <a16:creationId xmlns="" xmlns:a16="http://schemas.microsoft.com/office/drawing/2014/main" id="{B0F7FDC0-A50E-4801-B312-ADA3F478235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58561"/>
            <a:ext cx="2520280" cy="6391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85804" y="890701"/>
            <a:ext cx="885698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 smtClean="0">
              <a:solidFill>
                <a:schemeClr val="tx2">
                  <a:lumMod val="75000"/>
                </a:schemeClr>
              </a:solidFill>
              <a:latin typeface="Bahnschrift SemiCondensed" panose="020B0502040204020203" pitchFamily="34" charset="0"/>
            </a:endParaRPr>
          </a:p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II 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этапа: отборочный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(очный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)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– 22 октября 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2025 года</a:t>
            </a:r>
            <a:endParaRPr lang="ru-RU" sz="2400" b="1" dirty="0" smtClean="0">
              <a:solidFill>
                <a:schemeClr val="tx2">
                  <a:lumMod val="75000"/>
                </a:schemeClr>
              </a:solidFill>
              <a:latin typeface="Bahnschrift SemiCondensed" panose="020B0502040204020203" pitchFamily="34" charset="0"/>
            </a:endParaRPr>
          </a:p>
          <a:p>
            <a:endParaRPr lang="ru-RU" sz="2400" dirty="0" smtClean="0">
              <a:solidFill>
                <a:schemeClr val="tx2">
                  <a:lumMod val="75000"/>
                </a:schemeClr>
              </a:solidFill>
              <a:latin typeface="Bahnschrift SemiCondensed" panose="020B0502040204020203" pitchFamily="34" charset="0"/>
            </a:endParaRPr>
          </a:p>
          <a:p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Включает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в себя два очных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тура. </a:t>
            </a:r>
          </a:p>
          <a:p>
            <a:endParaRPr lang="ru-RU" sz="2400" dirty="0" smtClean="0">
              <a:solidFill>
                <a:schemeClr val="tx2">
                  <a:lumMod val="75000"/>
                </a:schemeClr>
              </a:solidFill>
              <a:latin typeface="Bahnschrift SemiCondensed" panose="020B0502040204020203" pitchFamily="34" charset="0"/>
            </a:endParaRPr>
          </a:p>
          <a:p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Первый тур – презентация Визитной карточки команды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.</a:t>
            </a:r>
          </a:p>
          <a:p>
            <a:endParaRPr lang="ru-RU" sz="2400" dirty="0" smtClean="0">
              <a:solidFill>
                <a:schemeClr val="tx2">
                  <a:lumMod val="75000"/>
                </a:schemeClr>
              </a:solidFill>
              <a:latin typeface="Bahnschrift SemiCondensed" panose="020B0502040204020203" pitchFamily="34" charset="0"/>
            </a:endParaRPr>
          </a:p>
          <a:p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Команды получают домашнее задание: подготовить и презентовать Визитную карточку команды, в которой кратко представлен методический опыт муниципалитета. Визитная карточка команды демонстрируется в форме презентации, видеоролика, фильма и др. </a:t>
            </a:r>
            <a:endParaRPr lang="ru-RU" sz="2400" dirty="0" smtClean="0">
              <a:solidFill>
                <a:schemeClr val="tx2">
                  <a:lumMod val="75000"/>
                </a:schemeClr>
              </a:solidFill>
              <a:latin typeface="Bahnschrift SemiCondensed" panose="020B0502040204020203" pitchFamily="34" charset="0"/>
            </a:endParaRPr>
          </a:p>
        </p:txBody>
      </p:sp>
      <p:pic>
        <p:nvPicPr>
          <p:cNvPr id="7" name="Рисунок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-13121"/>
            <a:ext cx="3736826" cy="11280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05701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magpo\OneDrive\Рабочий стол\КОНКУРСЫ\2025\метод.команда енг\WhatsApp Image 2025-08-27 at 14.44.42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700808"/>
            <a:ext cx="4662518" cy="373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Прямоугольный треугольник 22"/>
          <p:cNvSpPr/>
          <p:nvPr/>
        </p:nvSpPr>
        <p:spPr>
          <a:xfrm>
            <a:off x="0" y="5924552"/>
            <a:ext cx="7956376" cy="933449"/>
          </a:xfrm>
          <a:prstGeom prst="rtTriangle">
            <a:avLst/>
          </a:prstGeom>
          <a:solidFill>
            <a:srgbClr val="EB5E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396" tIns="51198" rIns="102396" bIns="51198" spcCol="0" rtlCol="0" anchor="ctr"/>
          <a:lstStyle/>
          <a:p>
            <a:pPr algn="ctr"/>
            <a:endParaRPr lang="ru-RU"/>
          </a:p>
        </p:txBody>
      </p:sp>
      <p:sp>
        <p:nvSpPr>
          <p:cNvPr id="22" name="Прямоугольный треугольник 21"/>
          <p:cNvSpPr/>
          <p:nvPr/>
        </p:nvSpPr>
        <p:spPr>
          <a:xfrm flipH="1">
            <a:off x="3491880" y="5924552"/>
            <a:ext cx="5652120" cy="933449"/>
          </a:xfrm>
          <a:prstGeom prst="rtTriangle">
            <a:avLst/>
          </a:prstGeom>
          <a:solidFill>
            <a:srgbClr val="373C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396" tIns="51198" rIns="102396" bIns="51198" spcCol="0" rtlCol="0" anchor="ctr"/>
          <a:lstStyle/>
          <a:p>
            <a:pPr algn="ctr"/>
            <a:endParaRPr lang="ru-RU"/>
          </a:p>
        </p:txBody>
      </p:sp>
      <p:pic>
        <p:nvPicPr>
          <p:cNvPr id="18" name="Рисунок 17">
            <a:extLst>
              <a:ext uri="{FF2B5EF4-FFF2-40B4-BE49-F238E27FC236}">
                <a16:creationId xmlns="" xmlns:a16="http://schemas.microsoft.com/office/drawing/2014/main" id="{B0F7FDC0-A50E-4801-B312-ADA3F478235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22102"/>
            <a:ext cx="2520280" cy="63919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39552" y="1859340"/>
            <a:ext cx="799288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Второй тур – построение индивидуального образовательного маршрута (ИОМ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)</a:t>
            </a:r>
          </a:p>
          <a:p>
            <a:endParaRPr lang="ru-RU" sz="2400" dirty="0">
              <a:solidFill>
                <a:schemeClr val="tx2">
                  <a:lumMod val="75000"/>
                </a:schemeClr>
              </a:solidFill>
              <a:latin typeface="Bahnschrift SemiCondensed" panose="020B0502040204020203" pitchFamily="34" charset="0"/>
            </a:endParaRPr>
          </a:p>
          <a:p>
            <a:pPr algn="just"/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В целях выявления навыков командной работы и уровня профессионального мастерства в вопросах оказания адресной методической помощи педагогическим работникам команды-участницы Конкурса решают методическую задачу, демонстрируя умения в составлении индивидуального образовательного маршрута (ИОМ) педагогического работника.</a:t>
            </a:r>
          </a:p>
        </p:txBody>
      </p:sp>
      <p:pic>
        <p:nvPicPr>
          <p:cNvPr id="7" name="Рисунок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-13121"/>
            <a:ext cx="3736826" cy="11280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46685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magpo\OneDrive\Рабочий стол\КОНКУРСЫ\2025\метод.команда енг\WhatsApp Image 2025-08-27 at 14.44.42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700808"/>
            <a:ext cx="4662518" cy="373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Прямоугольный треугольник 22"/>
          <p:cNvSpPr/>
          <p:nvPr/>
        </p:nvSpPr>
        <p:spPr>
          <a:xfrm>
            <a:off x="0" y="5924552"/>
            <a:ext cx="7956376" cy="933449"/>
          </a:xfrm>
          <a:prstGeom prst="rtTriangle">
            <a:avLst/>
          </a:prstGeom>
          <a:solidFill>
            <a:srgbClr val="EB5E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396" tIns="51198" rIns="102396" bIns="51198" spcCol="0" rtlCol="0" anchor="ctr"/>
          <a:lstStyle/>
          <a:p>
            <a:pPr algn="ctr"/>
            <a:endParaRPr lang="ru-RU"/>
          </a:p>
        </p:txBody>
      </p:sp>
      <p:sp>
        <p:nvSpPr>
          <p:cNvPr id="22" name="Прямоугольный треугольник 21"/>
          <p:cNvSpPr/>
          <p:nvPr/>
        </p:nvSpPr>
        <p:spPr>
          <a:xfrm flipH="1">
            <a:off x="3491880" y="5924552"/>
            <a:ext cx="5652120" cy="933449"/>
          </a:xfrm>
          <a:prstGeom prst="rtTriangle">
            <a:avLst/>
          </a:prstGeom>
          <a:solidFill>
            <a:srgbClr val="373C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396" tIns="51198" rIns="102396" bIns="51198" spcCol="0" rtlCol="0" anchor="ctr"/>
          <a:lstStyle/>
          <a:p>
            <a:pPr algn="ctr"/>
            <a:endParaRPr lang="ru-RU"/>
          </a:p>
        </p:txBody>
      </p:sp>
      <p:pic>
        <p:nvPicPr>
          <p:cNvPr id="18" name="Рисунок 17">
            <a:extLst>
              <a:ext uri="{FF2B5EF4-FFF2-40B4-BE49-F238E27FC236}">
                <a16:creationId xmlns="" xmlns:a16="http://schemas.microsoft.com/office/drawing/2014/main" id="{B0F7FDC0-A50E-4801-B312-ADA3F478235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067" y="189806"/>
            <a:ext cx="2520280" cy="6391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51520" y="1196752"/>
            <a:ext cx="864096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III этапа: финальный (очный) – 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23 октября 2025 года</a:t>
            </a:r>
          </a:p>
          <a:p>
            <a:endParaRPr lang="ru-RU" sz="2800" dirty="0">
              <a:solidFill>
                <a:schemeClr val="tx2">
                  <a:lumMod val="75000"/>
                </a:schemeClr>
              </a:solidFill>
              <a:latin typeface="Bahnschrift SemiCondensed" panose="020B0502040204020203" pitchFamily="34" charset="0"/>
            </a:endParaRPr>
          </a:p>
          <a:p>
            <a:pPr algn="just"/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Образовательное </a:t>
            </a:r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мероприятие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.</a:t>
            </a:r>
          </a:p>
          <a:p>
            <a:pPr algn="just"/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Команды-участники получают задание - тему мероприятия. Команда должна выбрать форму проведения мероприятия, проработать план его проведения и провести данное мероприятие (длительность образовательного мероприятия 30 мин).  На выполнение задания отводится 1 час для подготовки, по истечении которого команды по жребию  представляют результаты своей работы.</a:t>
            </a:r>
          </a:p>
        </p:txBody>
      </p:sp>
      <p:pic>
        <p:nvPicPr>
          <p:cNvPr id="7" name="Рисунок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-13121"/>
            <a:ext cx="3736826" cy="11280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70339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1889</TotalTime>
  <Words>425</Words>
  <Application>Microsoft Office PowerPoint</Application>
  <PresentationFormat>Экран (4:3)</PresentationFormat>
  <Paragraphs>49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posterum magister</dc:creator>
  <cp:lastModifiedBy>posterum magister</cp:lastModifiedBy>
  <cp:revision>32</cp:revision>
  <cp:lastPrinted>2025-09-09T08:20:54Z</cp:lastPrinted>
  <dcterms:created xsi:type="dcterms:W3CDTF">2024-05-17T10:21:51Z</dcterms:created>
  <dcterms:modified xsi:type="dcterms:W3CDTF">2025-09-22T08:34:24Z</dcterms:modified>
</cp:coreProperties>
</file>